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9"/>
  </p:notesMasterIdLst>
  <p:sldIdLst>
    <p:sldId id="256" r:id="rId2"/>
    <p:sldId id="257" r:id="rId3"/>
    <p:sldId id="258" r:id="rId4"/>
    <p:sldId id="271" r:id="rId5"/>
    <p:sldId id="259" r:id="rId6"/>
    <p:sldId id="274" r:id="rId7"/>
    <p:sldId id="260" r:id="rId8"/>
    <p:sldId id="262" r:id="rId9"/>
    <p:sldId id="268" r:id="rId10"/>
    <p:sldId id="263" r:id="rId11"/>
    <p:sldId id="264" r:id="rId12"/>
    <p:sldId id="265" r:id="rId13"/>
    <p:sldId id="266" r:id="rId14"/>
    <p:sldId id="269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3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8484509135703187E-2"/>
          <c:y val="6.5184728949112064E-2"/>
          <c:w val="0.63820202179593277"/>
          <c:h val="0.934815271050888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Pt>
            <c:idx val="1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92D05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cat>
            <c:strRef>
              <c:f>Лист1!$A$2:$A$6</c:f>
              <c:strCache>
                <c:ptCount val="5"/>
                <c:pt idx="0">
                  <c:v>Оксиды углерода 66,5%</c:v>
                </c:pt>
                <c:pt idx="1">
                  <c:v>Оксиды азота 20,5%</c:v>
                </c:pt>
                <c:pt idx="2">
                  <c:v>Углеводороды 11,5%</c:v>
                </c:pt>
                <c:pt idx="3">
                  <c:v>Сернистый ангидрид 1,2%</c:v>
                </c:pt>
                <c:pt idx="4">
                  <c:v>Сажа 0,3%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66.5</c:v>
                </c:pt>
                <c:pt idx="1">
                  <c:v>20.5</c:v>
                </c:pt>
                <c:pt idx="2">
                  <c:v>11.5</c:v>
                </c:pt>
                <c:pt idx="3">
                  <c:v>1.2</c:v>
                </c:pt>
                <c:pt idx="4">
                  <c:v>0.30000000000000016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9DBB33-F07C-41DA-8B3A-FD85B6D8765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BF9745-0B40-46A6-B4E2-4E89FDB911F2}">
      <dgm:prSet phldrT="[Текст]" custT="1"/>
      <dgm:spPr/>
      <dgm:t>
        <a:bodyPr/>
        <a:lstStyle/>
        <a:p>
          <a:r>
            <a:rPr lang="ru-RU" sz="2400" dirty="0" smtClean="0"/>
            <a:t>Служит для перевозки людей и грузов</a:t>
          </a:r>
          <a:endParaRPr lang="ru-RU" sz="2400" dirty="0"/>
        </a:p>
      </dgm:t>
    </dgm:pt>
    <dgm:pt modelId="{B9FAFF43-B845-4C48-AD9A-13848360EADF}" type="parTrans" cxnId="{80AF782D-6ACD-4112-B7B8-7A7FCFA6CA1F}">
      <dgm:prSet/>
      <dgm:spPr/>
      <dgm:t>
        <a:bodyPr/>
        <a:lstStyle/>
        <a:p>
          <a:endParaRPr lang="ru-RU"/>
        </a:p>
      </dgm:t>
    </dgm:pt>
    <dgm:pt modelId="{9A87C46C-7FFA-4485-9469-8AF69ABAE727}" type="sibTrans" cxnId="{80AF782D-6ACD-4112-B7B8-7A7FCFA6CA1F}">
      <dgm:prSet/>
      <dgm:spPr/>
      <dgm:t>
        <a:bodyPr/>
        <a:lstStyle/>
        <a:p>
          <a:endParaRPr lang="ru-RU"/>
        </a:p>
      </dgm:t>
    </dgm:pt>
    <dgm:pt modelId="{17912F51-AA3E-4DC2-99D2-CBFDFB572385}">
      <dgm:prSet phldrT="[Текст]" custT="1"/>
      <dgm:spPr/>
      <dgm:t>
        <a:bodyPr/>
        <a:lstStyle/>
        <a:p>
          <a:r>
            <a:rPr lang="ru-RU" sz="2400" dirty="0" smtClean="0"/>
            <a:t>Дает возможность путешествовать на дальние расстояния</a:t>
          </a:r>
          <a:endParaRPr lang="ru-RU" sz="2400" dirty="0"/>
        </a:p>
      </dgm:t>
    </dgm:pt>
    <dgm:pt modelId="{B7CE12DD-6B80-48DA-8AE5-BCE33402F002}" type="parTrans" cxnId="{6A3D2606-4D7E-44A0-8989-F6628CE940EA}">
      <dgm:prSet/>
      <dgm:spPr/>
      <dgm:t>
        <a:bodyPr/>
        <a:lstStyle/>
        <a:p>
          <a:endParaRPr lang="ru-RU"/>
        </a:p>
      </dgm:t>
    </dgm:pt>
    <dgm:pt modelId="{07B64DAF-9B70-4C40-BFB1-3156E7030C2C}" type="sibTrans" cxnId="{6A3D2606-4D7E-44A0-8989-F6628CE940EA}">
      <dgm:prSet/>
      <dgm:spPr/>
      <dgm:t>
        <a:bodyPr/>
        <a:lstStyle/>
        <a:p>
          <a:endParaRPr lang="ru-RU"/>
        </a:p>
      </dgm:t>
    </dgm:pt>
    <dgm:pt modelId="{66DF11B1-5B91-47DD-9529-DA8C9BB9F93F}">
      <dgm:prSet phldrT="[Текст]" custT="1"/>
      <dgm:spPr/>
      <dgm:t>
        <a:bodyPr/>
        <a:lstStyle/>
        <a:p>
          <a:r>
            <a:rPr lang="ru-RU" sz="2400" dirty="0" smtClean="0"/>
            <a:t>Позволяет развиваться сельскому хозяйству, торговле, туризму</a:t>
          </a:r>
          <a:endParaRPr lang="ru-RU" sz="2400" dirty="0"/>
        </a:p>
      </dgm:t>
    </dgm:pt>
    <dgm:pt modelId="{698A9799-C3FD-40E2-BAF1-708C3F874DD6}" type="parTrans" cxnId="{EDCB7BA4-C2F8-45BA-AE59-BC2871CB32F5}">
      <dgm:prSet/>
      <dgm:spPr/>
      <dgm:t>
        <a:bodyPr/>
        <a:lstStyle/>
        <a:p>
          <a:endParaRPr lang="ru-RU"/>
        </a:p>
      </dgm:t>
    </dgm:pt>
    <dgm:pt modelId="{EBC92F52-29FD-4B1D-B746-14E2101BAEAA}" type="sibTrans" cxnId="{EDCB7BA4-C2F8-45BA-AE59-BC2871CB32F5}">
      <dgm:prSet/>
      <dgm:spPr/>
      <dgm:t>
        <a:bodyPr/>
        <a:lstStyle/>
        <a:p>
          <a:endParaRPr lang="ru-RU"/>
        </a:p>
      </dgm:t>
    </dgm:pt>
    <dgm:pt modelId="{FC7AD274-DDE9-4700-B59B-73F664A0FA43}" type="pres">
      <dgm:prSet presAssocID="{939DBB33-F07C-41DA-8B3A-FD85B6D8765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A2E502-EB63-4CD5-9CA8-504F939FC403}" type="pres">
      <dgm:prSet presAssocID="{E2BF9745-0B40-46A6-B4E2-4E89FDB911F2}" presName="comp" presStyleCnt="0"/>
      <dgm:spPr/>
    </dgm:pt>
    <dgm:pt modelId="{00B3CEC7-4DBB-45F5-87B0-595DC8A964AF}" type="pres">
      <dgm:prSet presAssocID="{E2BF9745-0B40-46A6-B4E2-4E89FDB911F2}" presName="box" presStyleLbl="node1" presStyleIdx="0" presStyleCnt="3"/>
      <dgm:spPr/>
      <dgm:t>
        <a:bodyPr/>
        <a:lstStyle/>
        <a:p>
          <a:endParaRPr lang="ru-RU"/>
        </a:p>
      </dgm:t>
    </dgm:pt>
    <dgm:pt modelId="{5E03EE8E-13C1-40FB-81C1-81E7153FA5B1}" type="pres">
      <dgm:prSet presAssocID="{E2BF9745-0B40-46A6-B4E2-4E89FDB911F2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66B5025-5106-48AC-93F6-5C09A5769371}" type="pres">
      <dgm:prSet presAssocID="{E2BF9745-0B40-46A6-B4E2-4E89FDB911F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D80FB-9B19-4EB1-86C9-45FEBD8257F9}" type="pres">
      <dgm:prSet presAssocID="{9A87C46C-7FFA-4485-9469-8AF69ABAE727}" presName="spacer" presStyleCnt="0"/>
      <dgm:spPr/>
    </dgm:pt>
    <dgm:pt modelId="{9DB16418-21E4-4843-94C5-AAD09737DF2B}" type="pres">
      <dgm:prSet presAssocID="{17912F51-AA3E-4DC2-99D2-CBFDFB572385}" presName="comp" presStyleCnt="0"/>
      <dgm:spPr/>
    </dgm:pt>
    <dgm:pt modelId="{DFA64463-8C6D-43FD-9328-8FE4D659FAEF}" type="pres">
      <dgm:prSet presAssocID="{17912F51-AA3E-4DC2-99D2-CBFDFB572385}" presName="box" presStyleLbl="node1" presStyleIdx="1" presStyleCnt="3"/>
      <dgm:spPr/>
      <dgm:t>
        <a:bodyPr/>
        <a:lstStyle/>
        <a:p>
          <a:endParaRPr lang="ru-RU"/>
        </a:p>
      </dgm:t>
    </dgm:pt>
    <dgm:pt modelId="{2BC04DCB-F63B-48EB-8ACD-E157BF6E4765}" type="pres">
      <dgm:prSet presAssocID="{17912F51-AA3E-4DC2-99D2-CBFDFB572385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AD32487-0A96-497F-9038-1A4309336235}" type="pres">
      <dgm:prSet presAssocID="{17912F51-AA3E-4DC2-99D2-CBFDFB57238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844073-5FB7-49F3-91ED-DC8BA9F3AF8E}" type="pres">
      <dgm:prSet presAssocID="{07B64DAF-9B70-4C40-BFB1-3156E7030C2C}" presName="spacer" presStyleCnt="0"/>
      <dgm:spPr/>
    </dgm:pt>
    <dgm:pt modelId="{DC9FA06E-03D5-4600-ABDC-0292BCE30F86}" type="pres">
      <dgm:prSet presAssocID="{66DF11B1-5B91-47DD-9529-DA8C9BB9F93F}" presName="comp" presStyleCnt="0"/>
      <dgm:spPr/>
    </dgm:pt>
    <dgm:pt modelId="{3EE2F3D2-BF74-4E99-B974-50FE52591FF5}" type="pres">
      <dgm:prSet presAssocID="{66DF11B1-5B91-47DD-9529-DA8C9BB9F93F}" presName="box" presStyleLbl="node1" presStyleIdx="2" presStyleCnt="3"/>
      <dgm:spPr/>
      <dgm:t>
        <a:bodyPr/>
        <a:lstStyle/>
        <a:p>
          <a:endParaRPr lang="ru-RU"/>
        </a:p>
      </dgm:t>
    </dgm:pt>
    <dgm:pt modelId="{CBAC7458-CF41-4EBF-8937-6F0BB7634147}" type="pres">
      <dgm:prSet presAssocID="{66DF11B1-5B91-47DD-9529-DA8C9BB9F93F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B5EEE50-B7F1-479B-B7DF-28DCC1EBFBE7}" type="pres">
      <dgm:prSet presAssocID="{66DF11B1-5B91-47DD-9529-DA8C9BB9F93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7FD487-DEFA-4FF2-A852-28D76DBDCBE7}" type="presOf" srcId="{E2BF9745-0B40-46A6-B4E2-4E89FDB911F2}" destId="{00B3CEC7-4DBB-45F5-87B0-595DC8A964AF}" srcOrd="0" destOrd="0" presId="urn:microsoft.com/office/officeart/2005/8/layout/vList4"/>
    <dgm:cxn modelId="{6EA6B08D-3C0B-40D6-AC8B-2E11BE45FFBB}" type="presOf" srcId="{E2BF9745-0B40-46A6-B4E2-4E89FDB911F2}" destId="{E66B5025-5106-48AC-93F6-5C09A5769371}" srcOrd="1" destOrd="0" presId="urn:microsoft.com/office/officeart/2005/8/layout/vList4"/>
    <dgm:cxn modelId="{80AF782D-6ACD-4112-B7B8-7A7FCFA6CA1F}" srcId="{939DBB33-F07C-41DA-8B3A-FD85B6D87655}" destId="{E2BF9745-0B40-46A6-B4E2-4E89FDB911F2}" srcOrd="0" destOrd="0" parTransId="{B9FAFF43-B845-4C48-AD9A-13848360EADF}" sibTransId="{9A87C46C-7FFA-4485-9469-8AF69ABAE727}"/>
    <dgm:cxn modelId="{709CA325-A220-4FCB-B08B-C193E667EBA6}" type="presOf" srcId="{17912F51-AA3E-4DC2-99D2-CBFDFB572385}" destId="{6AD32487-0A96-497F-9038-1A4309336235}" srcOrd="1" destOrd="0" presId="urn:microsoft.com/office/officeart/2005/8/layout/vList4"/>
    <dgm:cxn modelId="{6A3D2606-4D7E-44A0-8989-F6628CE940EA}" srcId="{939DBB33-F07C-41DA-8B3A-FD85B6D87655}" destId="{17912F51-AA3E-4DC2-99D2-CBFDFB572385}" srcOrd="1" destOrd="0" parTransId="{B7CE12DD-6B80-48DA-8AE5-BCE33402F002}" sibTransId="{07B64DAF-9B70-4C40-BFB1-3156E7030C2C}"/>
    <dgm:cxn modelId="{57D3EEFA-19E5-4A7B-AB42-545A594803AD}" type="presOf" srcId="{66DF11B1-5B91-47DD-9529-DA8C9BB9F93F}" destId="{3EE2F3D2-BF74-4E99-B974-50FE52591FF5}" srcOrd="0" destOrd="0" presId="urn:microsoft.com/office/officeart/2005/8/layout/vList4"/>
    <dgm:cxn modelId="{EDCB7BA4-C2F8-45BA-AE59-BC2871CB32F5}" srcId="{939DBB33-F07C-41DA-8B3A-FD85B6D87655}" destId="{66DF11B1-5B91-47DD-9529-DA8C9BB9F93F}" srcOrd="2" destOrd="0" parTransId="{698A9799-C3FD-40E2-BAF1-708C3F874DD6}" sibTransId="{EBC92F52-29FD-4B1D-B746-14E2101BAEAA}"/>
    <dgm:cxn modelId="{914D9CBB-077B-47F8-BFB7-8F4599D9F1B0}" type="presOf" srcId="{66DF11B1-5B91-47DD-9529-DA8C9BB9F93F}" destId="{3B5EEE50-B7F1-479B-B7DF-28DCC1EBFBE7}" srcOrd="1" destOrd="0" presId="urn:microsoft.com/office/officeart/2005/8/layout/vList4"/>
    <dgm:cxn modelId="{7052A417-6CFF-40D1-ABE0-7FCE2005E2B2}" type="presOf" srcId="{939DBB33-F07C-41DA-8B3A-FD85B6D87655}" destId="{FC7AD274-DDE9-4700-B59B-73F664A0FA43}" srcOrd="0" destOrd="0" presId="urn:microsoft.com/office/officeart/2005/8/layout/vList4"/>
    <dgm:cxn modelId="{B5F10385-1130-447F-BC9D-3E429F3061B9}" type="presOf" srcId="{17912F51-AA3E-4DC2-99D2-CBFDFB572385}" destId="{DFA64463-8C6D-43FD-9328-8FE4D659FAEF}" srcOrd="0" destOrd="0" presId="urn:microsoft.com/office/officeart/2005/8/layout/vList4"/>
    <dgm:cxn modelId="{7FD3975F-C816-485F-99A1-902766D398E6}" type="presParOf" srcId="{FC7AD274-DDE9-4700-B59B-73F664A0FA43}" destId="{39A2E502-EB63-4CD5-9CA8-504F939FC403}" srcOrd="0" destOrd="0" presId="urn:microsoft.com/office/officeart/2005/8/layout/vList4"/>
    <dgm:cxn modelId="{E87FE716-99C3-4AAA-AA43-B16EDA9BB261}" type="presParOf" srcId="{39A2E502-EB63-4CD5-9CA8-504F939FC403}" destId="{00B3CEC7-4DBB-45F5-87B0-595DC8A964AF}" srcOrd="0" destOrd="0" presId="urn:microsoft.com/office/officeart/2005/8/layout/vList4"/>
    <dgm:cxn modelId="{BCA7C24A-2B77-4E44-A8D3-929A48C4DDBB}" type="presParOf" srcId="{39A2E502-EB63-4CD5-9CA8-504F939FC403}" destId="{5E03EE8E-13C1-40FB-81C1-81E7153FA5B1}" srcOrd="1" destOrd="0" presId="urn:microsoft.com/office/officeart/2005/8/layout/vList4"/>
    <dgm:cxn modelId="{2E5D3F32-4488-4B4D-A04A-D6F354C7C576}" type="presParOf" srcId="{39A2E502-EB63-4CD5-9CA8-504F939FC403}" destId="{E66B5025-5106-48AC-93F6-5C09A5769371}" srcOrd="2" destOrd="0" presId="urn:microsoft.com/office/officeart/2005/8/layout/vList4"/>
    <dgm:cxn modelId="{4992AB6B-6395-42B3-B2A9-6502B92FCAEC}" type="presParOf" srcId="{FC7AD274-DDE9-4700-B59B-73F664A0FA43}" destId="{FADD80FB-9B19-4EB1-86C9-45FEBD8257F9}" srcOrd="1" destOrd="0" presId="urn:microsoft.com/office/officeart/2005/8/layout/vList4"/>
    <dgm:cxn modelId="{551E92F6-A5FD-4209-9960-E50C4B4C88C3}" type="presParOf" srcId="{FC7AD274-DDE9-4700-B59B-73F664A0FA43}" destId="{9DB16418-21E4-4843-94C5-AAD09737DF2B}" srcOrd="2" destOrd="0" presId="urn:microsoft.com/office/officeart/2005/8/layout/vList4"/>
    <dgm:cxn modelId="{2AB1A8E0-9B61-4002-810F-32B9B7CBBABA}" type="presParOf" srcId="{9DB16418-21E4-4843-94C5-AAD09737DF2B}" destId="{DFA64463-8C6D-43FD-9328-8FE4D659FAEF}" srcOrd="0" destOrd="0" presId="urn:microsoft.com/office/officeart/2005/8/layout/vList4"/>
    <dgm:cxn modelId="{89F01A9B-51A4-427C-B25E-4FFB52CE69D0}" type="presParOf" srcId="{9DB16418-21E4-4843-94C5-AAD09737DF2B}" destId="{2BC04DCB-F63B-48EB-8ACD-E157BF6E4765}" srcOrd="1" destOrd="0" presId="urn:microsoft.com/office/officeart/2005/8/layout/vList4"/>
    <dgm:cxn modelId="{97832B87-92CE-47CE-B930-BE2DDE51C723}" type="presParOf" srcId="{9DB16418-21E4-4843-94C5-AAD09737DF2B}" destId="{6AD32487-0A96-497F-9038-1A4309336235}" srcOrd="2" destOrd="0" presId="urn:microsoft.com/office/officeart/2005/8/layout/vList4"/>
    <dgm:cxn modelId="{37D06904-39AA-4308-9C05-E2A5CE541C6E}" type="presParOf" srcId="{FC7AD274-DDE9-4700-B59B-73F664A0FA43}" destId="{8D844073-5FB7-49F3-91ED-DC8BA9F3AF8E}" srcOrd="3" destOrd="0" presId="urn:microsoft.com/office/officeart/2005/8/layout/vList4"/>
    <dgm:cxn modelId="{13162007-4663-422A-9B9F-268A9A5893DC}" type="presParOf" srcId="{FC7AD274-DDE9-4700-B59B-73F664A0FA43}" destId="{DC9FA06E-03D5-4600-ABDC-0292BCE30F86}" srcOrd="4" destOrd="0" presId="urn:microsoft.com/office/officeart/2005/8/layout/vList4"/>
    <dgm:cxn modelId="{83ACC706-78A4-4090-828C-4168882A8069}" type="presParOf" srcId="{DC9FA06E-03D5-4600-ABDC-0292BCE30F86}" destId="{3EE2F3D2-BF74-4E99-B974-50FE52591FF5}" srcOrd="0" destOrd="0" presId="urn:microsoft.com/office/officeart/2005/8/layout/vList4"/>
    <dgm:cxn modelId="{6A0830DD-5B2F-427F-B7CF-6C62EF735D64}" type="presParOf" srcId="{DC9FA06E-03D5-4600-ABDC-0292BCE30F86}" destId="{CBAC7458-CF41-4EBF-8937-6F0BB7634147}" srcOrd="1" destOrd="0" presId="urn:microsoft.com/office/officeart/2005/8/layout/vList4"/>
    <dgm:cxn modelId="{4E8CBC4E-E195-4C17-9ED4-0AF8B98CAD08}" type="presParOf" srcId="{DC9FA06E-03D5-4600-ABDC-0292BCE30F86}" destId="{3B5EEE50-B7F1-479B-B7DF-28DCC1EBFBE7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881D4-144A-4F4D-BA0B-AE573D94ADCB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E9A09-FA0A-4943-8B34-367A1138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amond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357166"/>
            <a:ext cx="8715436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ГБОУ СОШ № 625 НЕВСКОГО РАЙОНА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sz="3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ВОЗДЕЙСТВИЕ ТРАНСПОРТА НА ОКРУЖАЮЩУЮ СРЕДУ</a:t>
            </a:r>
          </a:p>
          <a:p>
            <a:pPr algn="ctr"/>
            <a:endParaRPr lang="ru-RU" sz="1600" b="1" i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8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1600" b="1" i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8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1900" b="1" i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8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/>
            <a:r>
              <a:rPr lang="ru-RU" sz="19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Выполнила : </a:t>
            </a:r>
          </a:p>
          <a:p>
            <a:pPr algn="r"/>
            <a:r>
              <a:rPr lang="ru-RU" sz="190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Азаренко</a:t>
            </a:r>
            <a:r>
              <a:rPr lang="ru-RU" sz="19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Алина Васильевна </a:t>
            </a:r>
          </a:p>
          <a:p>
            <a:pPr algn="r"/>
            <a:r>
              <a:rPr lang="ru-RU" sz="19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Ученица 2 А класса</a:t>
            </a:r>
          </a:p>
          <a:p>
            <a:pPr algn="r"/>
            <a:endParaRPr lang="ru-RU" sz="190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8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r"/>
            <a:r>
              <a:rPr lang="ru-RU" sz="19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Руководитель: </a:t>
            </a:r>
          </a:p>
          <a:p>
            <a:pPr algn="r"/>
            <a:r>
              <a:rPr lang="ru-RU" sz="19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Селезнева Татьяна Владимировна</a:t>
            </a:r>
          </a:p>
          <a:p>
            <a:pPr algn="ctr"/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Владелец\Downloads\Презентация 2 класс\circ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86058"/>
            <a:ext cx="4319617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14290"/>
            <a:ext cx="8472518" cy="62865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Наиболее распространенные загрязнители водной среды  являются речной и морской транспорт, служащий для перевозки нефти и нефтепродуктов. Находящаяся в воде 1 тонна нефти поглощает почти весь кислород, растворенный в 400 тысячах тонн воды.</a:t>
            </a:r>
          </a:p>
          <a:p>
            <a:pPr marL="0" indent="0" algn="just">
              <a:buNone/>
            </a:pPr>
            <a:r>
              <a:rPr lang="ru-RU" sz="1800" dirty="0" smtClean="0"/>
              <a:t> Современный супертанкер принимает на борт до 500 тысяч тонн нефти, так что авария на судне может привести к катастрофическим последствиям.</a:t>
            </a:r>
          </a:p>
          <a:p>
            <a:pPr marL="0" indent="0" algn="just">
              <a:buNone/>
            </a:pPr>
            <a:r>
              <a:rPr lang="ru-RU" sz="1800" dirty="0" smtClean="0"/>
              <a:t>Можно посчитать сколько тонн воды загрязниться, если </a:t>
            </a:r>
            <a:r>
              <a:rPr lang="ru-RU" sz="1800" dirty="0" smtClean="0"/>
              <a:t>прольется 500 тысяч тонн нефти:</a:t>
            </a:r>
            <a:endParaRPr lang="ru-RU" sz="1800" dirty="0" smtClean="0"/>
          </a:p>
          <a:p>
            <a:pPr marL="0" indent="0" algn="just">
              <a:buNone/>
            </a:pPr>
            <a:endParaRPr lang="ru-RU" sz="1800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1тонна нефти – 400</a:t>
            </a:r>
            <a:r>
              <a:rPr lang="en-US" dirty="0" smtClean="0">
                <a:solidFill>
                  <a:schemeClr val="bg1"/>
                </a:solidFill>
              </a:rPr>
              <a:t> 000</a:t>
            </a:r>
            <a:r>
              <a:rPr lang="ru-RU" dirty="0" smtClean="0">
                <a:solidFill>
                  <a:schemeClr val="bg1"/>
                </a:solidFill>
              </a:rPr>
              <a:t> тонн воды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500 000 тонн нефти – </a:t>
            </a:r>
            <a:r>
              <a:rPr lang="en-US" dirty="0" smtClean="0">
                <a:solidFill>
                  <a:schemeClr val="bg1"/>
                </a:solidFill>
              </a:rPr>
              <a:t>X </a:t>
            </a:r>
            <a:r>
              <a:rPr lang="ru-RU" dirty="0" smtClean="0">
                <a:solidFill>
                  <a:schemeClr val="bg1"/>
                </a:solidFill>
              </a:rPr>
              <a:t>тонн воды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X=500 000*400 000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X=200 000 000 000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800" dirty="0" smtClean="0"/>
              <a:t>Это  200 миллиардов тонн воды.</a:t>
            </a: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endParaRPr lang="ru-RU" sz="1800" dirty="0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17145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Нефтяная пленка разливается по огромной площади, затмевая солнечный свет, необходимый водорослям.</a:t>
            </a:r>
          </a:p>
          <a:p>
            <a:pPr marL="0" indent="0" algn="just">
              <a:buNone/>
            </a:pPr>
            <a:r>
              <a:rPr lang="ru-RU" sz="1800" dirty="0" smtClean="0"/>
              <a:t>Увязшие в слое нефти птицы и рыбы тысячами гибнут от отравления, удушья или голода. Животные самостоятельно не могут выбраться из нефтяной пленки, без помощи человека.</a:t>
            </a:r>
          </a:p>
          <a:p>
            <a:pPr marL="0" indent="0" algn="just">
              <a:buNone/>
            </a:pPr>
            <a:endParaRPr lang="ru-RU" sz="1800" dirty="0"/>
          </a:p>
        </p:txBody>
      </p:sp>
      <p:pic>
        <p:nvPicPr>
          <p:cNvPr id="6145" name="Picture 1" descr="C:\Users\Владелец\Downloads\Презентация 2 класс\фото\Deepwater_Horizon_offshore_drilling_unit_on_fire_2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4714908" cy="4500594"/>
          </a:xfrm>
          <a:prstGeom prst="rect">
            <a:avLst/>
          </a:prstGeom>
          <a:noFill/>
        </p:spPr>
      </p:pic>
      <p:pic>
        <p:nvPicPr>
          <p:cNvPr id="6146" name="Picture 2" descr="C:\Users\Владелец\Downloads\Презентация 2 класс\фото\Gulf of Mexico_oil-covered-pelic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071678"/>
            <a:ext cx="4429123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164307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/>
              <a:t>Так 20 апреля 2010 года в Мексиканском заливе на нефтяной платформе произошла авария , после чего произошел разлив нефти. Это крупнейшая в истории США катастрофа. Нефтяное полотно достигло 75 000 квадратных километров. По данным на 2 ноября 2010 года было собрано 6814 мертвых животных.</a:t>
            </a:r>
            <a:endParaRPr lang="ru-RU" sz="1800" dirty="0"/>
          </a:p>
        </p:txBody>
      </p:sp>
      <p:pic>
        <p:nvPicPr>
          <p:cNvPr id="5121" name="Picture 1" descr="C:\Users\Владелец\Downloads\Презентация 2 класс\фото\Gulf-Oiled-Pelicans-June-3-2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33550"/>
            <a:ext cx="8715436" cy="491016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221457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Транспорт оказывает также негативное влияние на почву. Грузовые, легковые автомобили при движении соприкасаются с дорогой, разрушая ее.</a:t>
            </a:r>
          </a:p>
          <a:p>
            <a:pPr marL="0" indent="0" algn="just">
              <a:buNone/>
            </a:pPr>
            <a:r>
              <a:rPr lang="ru-RU" sz="1800" dirty="0" smtClean="0"/>
              <a:t>Каждую зиму я наблюдаю как автомобильные дороги посыпают солевыми реагентами. Они способны проникать в почву и грунтовые воды, ухудшая их состояние. В результате почвы становятся непригодны для произрастания растений, вода тоже не пригодна для полива.</a:t>
            </a:r>
            <a:endParaRPr lang="ru-RU" sz="1800" dirty="0"/>
          </a:p>
        </p:txBody>
      </p:sp>
      <p:pic>
        <p:nvPicPr>
          <p:cNvPr id="4097" name="Picture 1" descr="C:\Users\Владелец\Downloads\Презентация 2 класс\фото\imageааа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357430"/>
            <a:ext cx="8572559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18573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/>
              <a:t>Изучая литературу по данному материалу, я поняла, что основная часть транспорта , находящаяся в мире не соответствует экологическим требованиям.</a:t>
            </a:r>
          </a:p>
          <a:p>
            <a:pPr marL="0" indent="0" algn="just">
              <a:buNone/>
            </a:pPr>
            <a:r>
              <a:rPr lang="ru-RU" sz="1800" dirty="0" smtClean="0"/>
              <a:t>С древнейших времен человек искал экологически чистые виды транспорта. Современный человек не представляет сейчас жизни без транспорта.  Это неотъемлемая часть  его жизни.</a:t>
            </a:r>
          </a:p>
          <a:p>
            <a:pPr marL="0" indent="0" algn="just">
              <a:buNone/>
            </a:pPr>
            <a:r>
              <a:rPr lang="ru-RU" sz="1800" dirty="0" smtClean="0"/>
              <a:t>Мы все пользуемся сейчас такими экологические видами транспорта как трамвай и троллейбус. Они работают от электричества.</a:t>
            </a:r>
          </a:p>
        </p:txBody>
      </p:sp>
      <p:pic>
        <p:nvPicPr>
          <p:cNvPr id="1026" name="Picture 2" descr="C:\Users\Владелец\Downloads\Презентация 2 класс\tramvai_trolleibus_v_saratove_ili_2-1024x6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86058"/>
            <a:ext cx="4000528" cy="3616527"/>
          </a:xfrm>
          <a:prstGeom prst="rect">
            <a:avLst/>
          </a:prstGeom>
          <a:noFill/>
        </p:spPr>
      </p:pic>
      <p:pic>
        <p:nvPicPr>
          <p:cNvPr id="1027" name="Picture 3" descr="C:\Users\Владелец\Downloads\Презентация 2 класс\50219229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786058"/>
            <a:ext cx="4333906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7143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А на сегодняшний день человек уже думает о спасении своего дома.</a:t>
            </a:r>
          </a:p>
          <a:p>
            <a:pPr>
              <a:buNone/>
            </a:pPr>
            <a:r>
              <a:rPr lang="ru-RU" sz="1800" dirty="0" smtClean="0"/>
              <a:t> И разработаны уже современные экологические виды транспорта:</a:t>
            </a:r>
            <a:endParaRPr lang="ru-RU" sz="1800" dirty="0"/>
          </a:p>
        </p:txBody>
      </p:sp>
      <p:pic>
        <p:nvPicPr>
          <p:cNvPr id="2050" name="Picture 2" descr="C:\Users\Владелец\Downloads\Презентация 2 класс\1385139804_8054589091_08877c15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2857520" cy="2357454"/>
          </a:xfrm>
          <a:prstGeom prst="rect">
            <a:avLst/>
          </a:prstGeom>
          <a:noFill/>
        </p:spPr>
      </p:pic>
      <p:pic>
        <p:nvPicPr>
          <p:cNvPr id="2051" name="Picture 3" descr="C:\Users\Владелец\Downloads\Презентация 2 класс\dlyakota.ru_fotopodborki_airpod-indiyskiy-avtomobil-kotoryy-ezdit-na-vozduhe-10-foto_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214818"/>
            <a:ext cx="5000660" cy="2305044"/>
          </a:xfrm>
          <a:prstGeom prst="rect">
            <a:avLst/>
          </a:prstGeom>
          <a:noFill/>
        </p:spPr>
      </p:pic>
      <p:pic>
        <p:nvPicPr>
          <p:cNvPr id="2052" name="Picture 4" descr="C:\Users\Владелец\Downloads\Презентация 2 класс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86190"/>
            <a:ext cx="2333627" cy="2857520"/>
          </a:xfrm>
          <a:prstGeom prst="rect">
            <a:avLst/>
          </a:prstGeom>
          <a:noFill/>
        </p:spPr>
      </p:pic>
      <p:pic>
        <p:nvPicPr>
          <p:cNvPr id="2053" name="Picture 5" descr="C:\Users\Владелец\Downloads\Презентация 2 класс\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1142984"/>
            <a:ext cx="4143358" cy="27384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20" y="142873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ЭЛЕКТРОМОБИЛЬ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4286256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ВОЗДУХОМОБИЛЬ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0166" y="385762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СЕГВЕЙ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6" y="121442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МОНОКОЛЕСО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615394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В качестве продукта моего проекта, </a:t>
            </a:r>
          </a:p>
          <a:p>
            <a:pPr algn="ctr">
              <a:buNone/>
            </a:pPr>
            <a:r>
              <a:rPr lang="ru-RU" sz="2400" dirty="0" smtClean="0"/>
              <a:t>я представляю различный транспорт из конструктора « Умная бумага»</a:t>
            </a:r>
          </a:p>
          <a:p>
            <a:pPr algn="ctr">
              <a:buNone/>
            </a:pPr>
            <a:endParaRPr lang="ru-RU" sz="2400" dirty="0"/>
          </a:p>
        </p:txBody>
      </p:sp>
      <p:pic>
        <p:nvPicPr>
          <p:cNvPr id="30723" name="Picture 3" descr="C:\Users\Владелец\Downloads\Презентация 2 класс\фото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643050"/>
            <a:ext cx="8715437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Владелец\Downloads\Презентация 2 класс\фото\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60" cy="48577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9" y="5214950"/>
            <a:ext cx="8501122" cy="142876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</a:t>
            </a:r>
            <a:r>
              <a:rPr lang="ru-RU" sz="5400" b="1" dirty="0" smtClean="0">
                <a:ln w="1905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внимание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868" y="9286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5" y="500042"/>
            <a:ext cx="80820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lumMod val="5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Берегите природу!</a:t>
            </a:r>
            <a:endParaRPr lang="ru-RU" sz="5400" b="1" cap="none" spc="0" dirty="0">
              <a:ln w="1905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lumMod val="5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4786314" cy="364333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На одной планете</a:t>
            </a:r>
          </a:p>
          <a:p>
            <a:r>
              <a:rPr lang="ru-RU" b="1" dirty="0" smtClean="0"/>
              <a:t>Дружно жили дети.</a:t>
            </a:r>
          </a:p>
          <a:p>
            <a:r>
              <a:rPr lang="ru-RU" b="1" dirty="0" smtClean="0"/>
              <a:t>Не разоряли </a:t>
            </a:r>
            <a:r>
              <a:rPr lang="ru-RU" sz="2900" b="1" dirty="0" smtClean="0"/>
              <a:t>гнезда</a:t>
            </a:r>
            <a:r>
              <a:rPr lang="ru-RU" b="1" dirty="0" smtClean="0"/>
              <a:t> птиц,</a:t>
            </a:r>
          </a:p>
          <a:p>
            <a:r>
              <a:rPr lang="ru-RU" b="1" dirty="0" smtClean="0"/>
              <a:t>Ради нескольких яиц.</a:t>
            </a:r>
          </a:p>
          <a:p>
            <a:r>
              <a:rPr lang="ru-RU" b="1" dirty="0" smtClean="0"/>
              <a:t>Все старательно с умом,</a:t>
            </a:r>
          </a:p>
          <a:p>
            <a:r>
              <a:rPr lang="ru-RU" b="1" dirty="0" smtClean="0"/>
              <a:t>Берегли свой общий дом.</a:t>
            </a:r>
          </a:p>
          <a:p>
            <a:r>
              <a:rPr lang="ru-RU" b="1" dirty="0" smtClean="0"/>
              <a:t>Под названием «Земля»,</a:t>
            </a:r>
          </a:p>
          <a:p>
            <a:r>
              <a:rPr lang="ru-RU" b="1" dirty="0" smtClean="0"/>
              <a:t>Где живем и ты и я!</a:t>
            </a:r>
            <a:endParaRPr lang="ru-RU" b="1" dirty="0"/>
          </a:p>
        </p:txBody>
      </p:sp>
      <p:pic>
        <p:nvPicPr>
          <p:cNvPr id="2" name="Picture 2" descr="C:\Users\Владелец\Downloads\circle (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28" y="428604"/>
            <a:ext cx="4071966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1500198"/>
          </a:xfrm>
        </p:spPr>
        <p:txBody>
          <a:bodyPr>
            <a:normAutofit/>
          </a:bodyPr>
          <a:lstStyle/>
          <a:p>
            <a:pPr marL="0" indent="269875" algn="just">
              <a:buNone/>
            </a:pPr>
            <a:r>
              <a:rPr lang="ru-RU" sz="1800" dirty="0" smtClean="0"/>
              <a:t>Я хожу в школу, домой, езжу на автобусе, трамвае, путешествую, постоянно передвигаюсь. Трудно представить нашу жизнь без транспорта. Транспорт служит для передвижения по земле, воде, воздуху.</a:t>
            </a:r>
          </a:p>
          <a:p>
            <a:pPr marL="0" indent="0" algn="just">
              <a:buNone/>
            </a:pPr>
            <a:endParaRPr lang="ru-RU" sz="1800" dirty="0" smtClean="0"/>
          </a:p>
          <a:p>
            <a:endParaRPr lang="ru-RU" dirty="0"/>
          </a:p>
        </p:txBody>
      </p:sp>
      <p:pic>
        <p:nvPicPr>
          <p:cNvPr id="40963" name="Picture 3" descr="C:\Users\Владелец\Downloads\Презентация 2 класс\142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1857387" cy="1285884"/>
          </a:xfrm>
          <a:prstGeom prst="rect">
            <a:avLst/>
          </a:prstGeom>
          <a:noFill/>
        </p:spPr>
      </p:pic>
      <p:pic>
        <p:nvPicPr>
          <p:cNvPr id="40964" name="Picture 4" descr="C:\Users\Владелец\Downloads\Презентация 2 класс\1319151075_vertole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14752"/>
            <a:ext cx="1857388" cy="1214446"/>
          </a:xfrm>
          <a:prstGeom prst="rect">
            <a:avLst/>
          </a:prstGeom>
          <a:noFill/>
        </p:spPr>
      </p:pic>
      <p:pic>
        <p:nvPicPr>
          <p:cNvPr id="40965" name="Picture 5" descr="C:\Users\Владелец\Downloads\Презентация 2 класс\165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072074"/>
            <a:ext cx="1857388" cy="1428736"/>
          </a:xfrm>
          <a:prstGeom prst="rect">
            <a:avLst/>
          </a:prstGeom>
          <a:noFill/>
        </p:spPr>
      </p:pic>
      <p:pic>
        <p:nvPicPr>
          <p:cNvPr id="40966" name="Picture 6" descr="C:\Users\Владелец\Downloads\Презентация 2 класс\Yacht_Sea_White_4937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2285992"/>
            <a:ext cx="2071702" cy="1285884"/>
          </a:xfrm>
          <a:prstGeom prst="rect">
            <a:avLst/>
          </a:prstGeom>
          <a:noFill/>
        </p:spPr>
      </p:pic>
      <p:pic>
        <p:nvPicPr>
          <p:cNvPr id="2050" name="Picture 2" descr="C:\Users\Владелец\Downloads\Презентация 2 класс\queen-mary-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57422" y="3714752"/>
            <a:ext cx="2071702" cy="1357322"/>
          </a:xfrm>
          <a:prstGeom prst="rect">
            <a:avLst/>
          </a:prstGeom>
          <a:noFill/>
        </p:spPr>
      </p:pic>
      <p:pic>
        <p:nvPicPr>
          <p:cNvPr id="2051" name="Picture 3" descr="C:\Users\Владелец\Downloads\Презентация 2 класс\Красивая-лод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57422" y="5214950"/>
            <a:ext cx="2071702" cy="1357322"/>
          </a:xfrm>
          <a:prstGeom prst="rect">
            <a:avLst/>
          </a:prstGeom>
          <a:noFill/>
        </p:spPr>
      </p:pic>
      <p:pic>
        <p:nvPicPr>
          <p:cNvPr id="2052" name="Picture 4" descr="C:\Users\Владелец\Downloads\Презентация 2 класс\1465223514_avtomobili-dorog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2285992"/>
            <a:ext cx="1928826" cy="1285884"/>
          </a:xfrm>
          <a:prstGeom prst="rect">
            <a:avLst/>
          </a:prstGeom>
          <a:noFill/>
        </p:spPr>
      </p:pic>
      <p:pic>
        <p:nvPicPr>
          <p:cNvPr id="2053" name="Picture 5" descr="C:\Users\Владелец\Downloads\Презентация 2 класс\tramvai_trolleibus_v_saratove_ili_2-1024x68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3643314"/>
            <a:ext cx="2714644" cy="1533513"/>
          </a:xfrm>
          <a:prstGeom prst="rect">
            <a:avLst/>
          </a:prstGeom>
          <a:noFill/>
        </p:spPr>
      </p:pic>
      <p:pic>
        <p:nvPicPr>
          <p:cNvPr id="2054" name="Picture 6" descr="C:\Users\Владелец\Downloads\Презентация 2 класс\i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43438" y="5286388"/>
            <a:ext cx="2786082" cy="1357322"/>
          </a:xfrm>
          <a:prstGeom prst="rect">
            <a:avLst/>
          </a:prstGeom>
          <a:noFill/>
        </p:spPr>
      </p:pic>
      <p:pic>
        <p:nvPicPr>
          <p:cNvPr id="2055" name="Picture 7" descr="C:\Users\Владелец\Downloads\Презентация 2 класс\20110713_4153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15140" y="2285992"/>
            <a:ext cx="2143140" cy="1309670"/>
          </a:xfrm>
          <a:prstGeom prst="rect">
            <a:avLst/>
          </a:prstGeom>
          <a:noFill/>
        </p:spPr>
      </p:pic>
      <p:pic>
        <p:nvPicPr>
          <p:cNvPr id="14" name="Picture 4" descr="C:\Users\Владелец\Downloads\Презентация 2 класс\1319151075_vertole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14752"/>
            <a:ext cx="1857388" cy="1214446"/>
          </a:xfrm>
          <a:prstGeom prst="rect">
            <a:avLst/>
          </a:prstGeom>
          <a:noFill/>
        </p:spPr>
      </p:pic>
      <p:pic>
        <p:nvPicPr>
          <p:cNvPr id="15" name="Picture 5" descr="C:\Users\Владелец\Downloads\Презентация 2 класс\165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072074"/>
            <a:ext cx="1857388" cy="1428736"/>
          </a:xfrm>
          <a:prstGeom prst="rect">
            <a:avLst/>
          </a:prstGeom>
          <a:noFill/>
        </p:spPr>
      </p:pic>
      <p:pic>
        <p:nvPicPr>
          <p:cNvPr id="16" name="Picture 6" descr="C:\Users\Владелец\Downloads\Презентация 2 класс\Yacht_Sea_White_4937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2285992"/>
            <a:ext cx="2071702" cy="1285884"/>
          </a:xfrm>
          <a:prstGeom prst="rect">
            <a:avLst/>
          </a:prstGeom>
          <a:noFill/>
        </p:spPr>
      </p:pic>
      <p:pic>
        <p:nvPicPr>
          <p:cNvPr id="17" name="Picture 2" descr="C:\Users\Владелец\Downloads\Презентация 2 класс\queen-mary-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28860" y="3714752"/>
            <a:ext cx="2071702" cy="1357322"/>
          </a:xfrm>
          <a:prstGeom prst="rect">
            <a:avLst/>
          </a:prstGeom>
          <a:noFill/>
        </p:spPr>
      </p:pic>
      <p:pic>
        <p:nvPicPr>
          <p:cNvPr id="18" name="Picture 3" descr="C:\Users\Владелец\Downloads\Презентация 2 класс\Красивая-лод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5214950"/>
            <a:ext cx="2071702" cy="1357322"/>
          </a:xfrm>
          <a:prstGeom prst="rect">
            <a:avLst/>
          </a:prstGeom>
          <a:noFill/>
        </p:spPr>
      </p:pic>
      <p:pic>
        <p:nvPicPr>
          <p:cNvPr id="19" name="Picture 4" descr="C:\Users\Владелец\Downloads\Презентация 2 класс\1465223514_avtomobili-dorog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2285992"/>
            <a:ext cx="1928826" cy="1285884"/>
          </a:xfrm>
          <a:prstGeom prst="rect">
            <a:avLst/>
          </a:prstGeom>
          <a:noFill/>
        </p:spPr>
      </p:pic>
      <p:pic>
        <p:nvPicPr>
          <p:cNvPr id="20" name="Picture 5" descr="C:\Users\Владелец\Downloads\Презентация 2 класс\tramvai_trolleibus_v_saratove_ili_2-1024x68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3643314"/>
            <a:ext cx="2714644" cy="1533513"/>
          </a:xfrm>
          <a:prstGeom prst="rect">
            <a:avLst/>
          </a:prstGeom>
          <a:noFill/>
        </p:spPr>
      </p:pic>
      <p:pic>
        <p:nvPicPr>
          <p:cNvPr id="21" name="Picture 7" descr="C:\Users\Владелец\Downloads\Презентация 2 класс\20110713_4153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786578" y="2285992"/>
            <a:ext cx="2143140" cy="130967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57158" y="1643050"/>
            <a:ext cx="8443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ВОЗДУШНЫЙ               ВОДНЫЙ                НАЗЕМНЫЙ              ПОДЗЕМНЫЙ</a:t>
            </a:r>
            <a:endParaRPr lang="ru-RU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240518"/>
          </a:xfrm>
        </p:spPr>
        <p:txBody>
          <a:bodyPr>
            <a:normAutofit/>
          </a:bodyPr>
          <a:lstStyle/>
          <a:p>
            <a:pPr marL="90488" indent="179388" algn="just">
              <a:buNone/>
            </a:pPr>
            <a:r>
              <a:rPr lang="ru-RU" sz="1800" dirty="0" smtClean="0"/>
              <a:t>Я часто путешествую с папой на автомобиле и однажды у нас завязался разговор, а для чего нужен транспорт?</a:t>
            </a:r>
          </a:p>
          <a:p>
            <a:pPr marL="90488" indent="-25400" algn="just">
              <a:buNone/>
            </a:pPr>
            <a:r>
              <a:rPr lang="ru-RU" sz="1800" dirty="0" smtClean="0"/>
              <a:t>Он известен с давних времен и приносит определенную пользу:</a:t>
            </a:r>
          </a:p>
          <a:p>
            <a:pPr marL="90488" indent="-25400" algn="just">
              <a:buNone/>
            </a:pPr>
            <a:endParaRPr lang="ru-RU" sz="1800" dirty="0" smtClean="0"/>
          </a:p>
          <a:p>
            <a:pPr marL="90488" indent="-25400" algn="just">
              <a:buNone/>
            </a:pPr>
            <a:endParaRPr lang="ru-RU" sz="18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214282" y="1397000"/>
          <a:ext cx="8715436" cy="52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214291"/>
            <a:ext cx="8715436" cy="2578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/>
              <a:t> Но оказывается, что помимо пользы транспорт негативно влияет на окружающую среду.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/>
              <a:t>Мы дышим воздухом. Он входит в наши легкие - это вдох. Уходит - выдох. А затем снова вдох и снова выдох. Как будто все просто. Мы дышим всегда - и когда бодрствуем, и когда спим. Пронесся ветерок по лесу - и это воздух. Воздух колышет листья на деревьях, шевелит траву.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3074" name="Picture 2" descr="http://stihi.ru/pics/2004/02/05-15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8715436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idx="1"/>
          </p:nvPr>
        </p:nvSpPr>
        <p:spPr>
          <a:xfrm>
            <a:off x="285750" y="214313"/>
            <a:ext cx="8643938" cy="1000109"/>
          </a:xfrm>
        </p:spPr>
        <p:txBody>
          <a:bodyPr/>
          <a:lstStyle/>
          <a:p>
            <a:pPr marL="0" indent="65088" algn="just">
              <a:buNone/>
            </a:pPr>
            <a:r>
              <a:rPr lang="ru-RU" sz="1800" dirty="0" smtClean="0"/>
              <a:t>В наше время по улицам города проезжают тысячи автомобилей и засоряют воздух выхлопными газами. Над крупными городами ученые обнаружили в воздухе более 400 вредных веществ.</a:t>
            </a:r>
          </a:p>
          <a:p>
            <a:endParaRPr lang="ru-RU" dirty="0"/>
          </a:p>
        </p:txBody>
      </p:sp>
      <p:pic>
        <p:nvPicPr>
          <p:cNvPr id="1026" name="Picture 2" descr="C:\Users\Владелец\Downloads\Презентация 2 класс\фото\571894_moskovskie-vorota_dvijenie_zdanie_rossiya_sankt-pe_2048x1368_(www.GdeFon.ru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72560" cy="534459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1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2214578"/>
          </a:xfrm>
        </p:spPr>
        <p:txBody>
          <a:bodyPr>
            <a:normAutofit fontScale="85000" lnSpcReduction="20000"/>
          </a:bodyPr>
          <a:lstStyle/>
          <a:p>
            <a:pPr marL="179388" indent="180975" algn="just">
              <a:buNone/>
            </a:pPr>
            <a:r>
              <a:rPr lang="ru-RU" sz="2100" dirty="0" smtClean="0"/>
              <a:t>Главным образом, загрязнение воздуха транспортом происходит за счет выхлопных газов.</a:t>
            </a:r>
          </a:p>
          <a:p>
            <a:pPr marL="179388" indent="180975" algn="just">
              <a:buNone/>
            </a:pPr>
            <a:r>
              <a:rPr lang="ru-RU" sz="2100" dirty="0" smtClean="0"/>
              <a:t>Современный автомобиль для сгорания 1 литра бензина расходует 200 литров кислорода. Это больше, чем человек выдыхает в сутки, что составляет 11 тысяч литров воздуха.</a:t>
            </a:r>
          </a:p>
          <a:p>
            <a:pPr marL="273050" indent="-3175" algn="just">
              <a:buNone/>
            </a:pPr>
            <a:endParaRPr lang="ru-RU" sz="2100" dirty="0" smtClean="0"/>
          </a:p>
          <a:p>
            <a:pPr marL="273050" indent="-3175" algn="just">
              <a:buNone/>
            </a:pPr>
            <a:r>
              <a:rPr lang="ru-RU" sz="2100" dirty="0" smtClean="0"/>
              <a:t>Состав выбросов основных веществ от автотранспорта отражен в диаграмме:</a:t>
            </a:r>
          </a:p>
          <a:p>
            <a:pPr marL="273050" indent="-3175" algn="just">
              <a:buNone/>
            </a:pPr>
            <a:endParaRPr lang="ru-RU" sz="2100" dirty="0" smtClean="0"/>
          </a:p>
          <a:p>
            <a:pPr algn="just"/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2357430"/>
          <a:ext cx="864399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121444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/>
              <a:t>Наземные виды транспорта загрязняют также воду. </a:t>
            </a:r>
          </a:p>
          <a:p>
            <a:pPr marL="0" indent="0" algn="just">
              <a:buNone/>
            </a:pPr>
            <a:r>
              <a:rPr lang="ru-RU" sz="1800" dirty="0" smtClean="0"/>
              <a:t>Мы моем свои автомобили на автомобильных мойках, пользуемся автомобильными заправками. Сейчас с наступлением весны, и таянием снега грязная вода и бензинные пятна будут стекать в сточные воды.</a:t>
            </a:r>
            <a:endParaRPr lang="ru-RU" sz="1800" dirty="0"/>
          </a:p>
        </p:txBody>
      </p:sp>
      <p:pic>
        <p:nvPicPr>
          <p:cNvPr id="2050" name="Picture 2" descr="C:\Users\Владелец\Downloads\Презентация 2 класс\IMG_04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4429124" cy="4857784"/>
          </a:xfrm>
          <a:prstGeom prst="rect">
            <a:avLst/>
          </a:prstGeom>
          <a:noFill/>
        </p:spPr>
      </p:pic>
      <p:pic>
        <p:nvPicPr>
          <p:cNvPr id="2051" name="Picture 3" descr="C:\Users\Владелец\Downloads\Презентация 2 класс\IMG_04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85926"/>
            <a:ext cx="4143404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10715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Я периодически хожу с папой за автомобилем и наблюдаю под машинами масляные пятна. При таянии снега или дожде  все это также  течет в реки и моря.</a:t>
            </a:r>
            <a:endParaRPr lang="ru-RU" sz="1800" dirty="0"/>
          </a:p>
        </p:txBody>
      </p:sp>
      <p:pic>
        <p:nvPicPr>
          <p:cNvPr id="8193" name="Picture 1" descr="C:\Users\Владелец\Downloads\Презентация 2 класс\фото\o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74"/>
            <a:ext cx="8643998" cy="5357835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713</TotalTime>
  <Words>735</Words>
  <PresentationFormat>Экран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82</cp:revision>
  <dcterms:created xsi:type="dcterms:W3CDTF">2017-01-22T20:32:32Z</dcterms:created>
  <dcterms:modified xsi:type="dcterms:W3CDTF">2017-03-03T06:40:12Z</dcterms:modified>
</cp:coreProperties>
</file>